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61" r:id="rId4"/>
    <p:sldId id="262" r:id="rId5"/>
    <p:sldId id="263" r:id="rId6"/>
    <p:sldId id="264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FF99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9" autoAdjust="0"/>
    <p:restoredTop sz="94660"/>
  </p:normalViewPr>
  <p:slideViewPr>
    <p:cSldViewPr snapToGrid="0">
      <p:cViewPr>
        <p:scale>
          <a:sx n="63" d="100"/>
          <a:sy n="63" d="100"/>
        </p:scale>
        <p:origin x="-106" y="4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92376-C15B-4F54-89C2-CF3F21342B00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BC7D8-C184-44A4-9F74-D09F81FEDD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032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1BC7D8-C184-44A4-9F74-D09F81FEDDC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034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9EB7F6-4EB9-4428-ABE2-B1EFE189C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C9863F7-A386-4325-98F4-76A93DACA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B1C7AA-9BE5-436C-8B8E-E5A072EA4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C140-22BE-4642-B299-D2AB06C3E166}" type="datetime1">
              <a:rPr lang="ru-RU" smtClean="0"/>
              <a:t>02.06.2021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4A5A69-0102-407B-AFF6-60FE16582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5C42AD-A147-4FF1-9E1D-F05C9FCA7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1015-6C92-4E5A-845E-81346E197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94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20000">
        <p15:prstTrans prst="pageCurlDouble"/>
      </p:transition>
    </mc:Choice>
    <mc:Fallback>
      <p:transition spd="slow" advClick="0" advTm="2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529C5E-93B9-4122-8776-5F62EA51C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A9317F-0F60-49A5-AC82-1EBFC9B2A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494EB6-B93D-4B99-A13F-8235F74A4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93B3-1A23-4F90-89B2-78C1FFBA508E}" type="datetime1">
              <a:rPr lang="ru-RU" smtClean="0"/>
              <a:t>02.06.2021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1D76DE-5690-4734-8C0F-D2B20295B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C17524-24D3-4E1D-AB90-64BE06DF3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1015-6C92-4E5A-845E-81346E197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4190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20000">
        <p15:prstTrans prst="pageCurlDouble"/>
      </p:transition>
    </mc:Choice>
    <mc:Fallback>
      <p:transition spd="slow" advClick="0" advTm="2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987E90D-B222-4876-8E72-1FD209975A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F96405-1F4C-4828-8718-1BC8A70943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673679-B63D-468A-93E2-A4FA4A0FB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D3655-4553-4178-8D81-D23B8F5EC330}" type="datetime1">
              <a:rPr lang="ru-RU" smtClean="0"/>
              <a:t>02.06.2021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685B80-78BE-4A88-84FB-D015899F4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B32430-D584-46E7-8069-15BC10B9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1015-6C92-4E5A-845E-81346E197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8835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20000">
        <p15:prstTrans prst="pageCurlDouble"/>
      </p:transition>
    </mc:Choice>
    <mc:Fallback>
      <p:transition spd="slow" advClick="0" advTm="2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8E9BE5-BAD3-4004-AFEC-EE1E82FAB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4F7D50-AD0A-4E58-8601-38CA07A11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E68734-F80E-4A25-9263-CA431BB35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E2F1-6696-4C28-B626-6DC5710EE803}" type="datetime1">
              <a:rPr lang="ru-RU" smtClean="0"/>
              <a:t>02.06.2021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32679F-89F4-48C5-B836-427DD0C32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D7AD72-3845-465D-8FF1-5BC32F574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1015-6C92-4E5A-845E-81346E197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9071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20000">
        <p15:prstTrans prst="pageCurlDouble"/>
      </p:transition>
    </mc:Choice>
    <mc:Fallback>
      <p:transition spd="slow" advClick="0" advTm="2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89BB69-367A-402F-A9F3-D930597BC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B920C2-87F5-44DE-9466-4CB54C298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E0995A-7B8C-45A1-B7C8-1D5CA844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EB65-3FA7-4898-95BE-FEE968327D2E}" type="datetime1">
              <a:rPr lang="ru-RU" smtClean="0"/>
              <a:t>02.06.2021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7CB874-5665-4560-BA4F-7D2C1AB19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4EFD18-34EC-4B7E-8B3C-C90E5D838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1015-6C92-4E5A-845E-81346E197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9086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20000">
        <p15:prstTrans prst="pageCurlDouble"/>
      </p:transition>
    </mc:Choice>
    <mc:Fallback>
      <p:transition spd="slow" advClick="0" advTm="2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7E1F79-3354-49B7-80D0-D348C85CC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2306F2-1A29-40E0-8688-5EB7311A2B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46B7A0-28F4-4480-AF11-6FC3B049AA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094B90-EA3D-47DE-9F1A-579178C74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8831-DED0-41B8-9152-5865F395FA5F}" type="datetime1">
              <a:rPr lang="ru-RU" smtClean="0"/>
              <a:t>02.06.2021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704FAC-8F9E-4A24-98C3-4E6594A14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98BB95-736B-407A-A429-4630268AB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1015-6C92-4E5A-845E-81346E197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4441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20000">
        <p15:prstTrans prst="pageCurlDouble"/>
      </p:transition>
    </mc:Choice>
    <mc:Fallback>
      <p:transition spd="slow" advClick="0" advTm="2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E432A7-B3FC-4BB3-90F4-F4B8759E5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D524FD-2108-48D1-A981-09C0DBEF2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AA6CE8-9ACF-464F-9C5D-E85934668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2F5CFFD-D35F-4ADF-9F7B-9E4D81D3F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54292D3-492F-4A46-98E9-5E2396647A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666D947-5A31-4737-8D27-FCB90DB50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36E-EE24-435A-85EB-059065398D47}" type="datetime1">
              <a:rPr lang="ru-RU" smtClean="0"/>
              <a:t>02.06.2021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25AEC19-EA18-49D6-BA7A-782DB28BE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A4A7CC1-B114-4067-AB8E-6FFCE4558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1015-6C92-4E5A-845E-81346E197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2159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20000">
        <p15:prstTrans prst="pageCurlDouble"/>
      </p:transition>
    </mc:Choice>
    <mc:Fallback>
      <p:transition spd="slow" advClick="0" advTm="2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0B985E-9DEF-4776-9810-99FA4AACA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D39305C-DCB5-4163-86AE-3877E4BBE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31CA2-C5B1-4694-B439-0C65AE9A72DD}" type="datetime1">
              <a:rPr lang="ru-RU" smtClean="0"/>
              <a:t>02.06.2021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75763F-6F0C-43AF-8147-8BB018263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C917A71-E0D5-4365-B772-DE1E48FDE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1015-6C92-4E5A-845E-81346E197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547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20000">
        <p15:prstTrans prst="pageCurlDouble"/>
      </p:transition>
    </mc:Choice>
    <mc:Fallback>
      <p:transition spd="slow" advClick="0" advTm="2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73568B5-3253-49E5-8797-2A486F415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B554-6625-4A62-9A8A-392CF11F5373}" type="datetime1">
              <a:rPr lang="ru-RU" smtClean="0"/>
              <a:t>02.06.2021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98192B8-E1D1-4C90-A43A-57B3C852A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47EEF3-1632-4F33-9260-B8E720FB9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1015-6C92-4E5A-845E-81346E197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7700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20000">
        <p15:prstTrans prst="pageCurlDouble"/>
      </p:transition>
    </mc:Choice>
    <mc:Fallback>
      <p:transition spd="slow" advClick="0" advTm="2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3D0C1-EF2E-432A-ABDE-5C895EA8A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470B57-CC54-4473-9C1D-9EB6174E9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27BB58-B251-4F97-A5C4-132A70BF2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64F56D-2F20-4AF9-B892-1A756C203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7A99A-22BC-4F54-A712-1F746438FDDB}" type="datetime1">
              <a:rPr lang="ru-RU" smtClean="0"/>
              <a:t>02.06.2021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49A159-1CB6-44A5-A208-221442A37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017C21-79D4-4A12-A4BC-EABC7160E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1015-6C92-4E5A-845E-81346E197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1705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20000">
        <p15:prstTrans prst="pageCurlDouble"/>
      </p:transition>
    </mc:Choice>
    <mc:Fallback>
      <p:transition spd="slow" advClick="0" advTm="2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C52C1-7508-4598-B2DD-F0D8174F2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224D332-452F-42CA-A000-9115794621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F24F97-D262-47E4-9162-5BD0258C1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60BAEB-0CC7-40EC-A92B-A62C288A1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9EA6-87FC-40A4-B78B-B32F330DFB53}" type="datetime1">
              <a:rPr lang="ru-RU" smtClean="0"/>
              <a:t>02.06.2021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261243-71BE-46A5-8FD8-5C916E624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73ADB5-1E50-42CC-90E7-8880B9886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1015-6C92-4E5A-845E-81346E197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9295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20000">
        <p15:prstTrans prst="pageCurlDouble"/>
      </p:transition>
    </mc:Choice>
    <mc:Fallback>
      <p:transition spd="slow" advClick="0" advTm="2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F3B096-F4EC-4BC5-81CD-43CD9F0B1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D2FD11-DE0A-46F0-9B47-359728D8D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04F305-7296-4F6E-9A18-AE46FF69B4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7F25F-9C98-4A68-AC89-99A87D7FBE46}" type="datetime1">
              <a:rPr lang="ru-RU" smtClean="0"/>
              <a:t>02.06.2021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A43412-FFB1-49D8-A0FD-92EDD6BBF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49F2EF-125A-4A43-B001-4CE796FAF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71015-6C92-4E5A-845E-81346E197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83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20000">
        <p15:prstTrans prst="pageCurlDouble"/>
      </p:transition>
    </mc:Choice>
    <mc:Fallback>
      <p:transition spd="slow" advClick="0" advTm="20000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806A18D-2DE6-40C3-9FA2-27BA8E0AF1BF}"/>
              </a:ext>
            </a:extLst>
          </p:cNvPr>
          <p:cNvGrpSpPr/>
          <p:nvPr/>
        </p:nvGrpSpPr>
        <p:grpSpPr>
          <a:xfrm>
            <a:off x="0" y="219456"/>
            <a:ext cx="11979787" cy="6638543"/>
            <a:chOff x="0" y="219456"/>
            <a:chExt cx="11979787" cy="6638543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3BC72F78-5704-4733-8339-91E10614E712}"/>
                </a:ext>
              </a:extLst>
            </p:cNvPr>
            <p:cNvGrpSpPr/>
            <p:nvPr/>
          </p:nvGrpSpPr>
          <p:grpSpPr>
            <a:xfrm>
              <a:off x="0" y="311238"/>
              <a:ext cx="11979787" cy="6546761"/>
              <a:chOff x="-106572" y="307391"/>
              <a:chExt cx="12123174" cy="6482965"/>
            </a:xfrm>
          </p:grpSpPr>
          <p:pic>
            <p:nvPicPr>
              <p:cNvPr id="1026" name="Picture 2" descr="https://gorodokboxing.com/wp-content/uploads/2019/06/saglikli-beslenme-ve-diyet-dosyasi.jpg">
                <a:extLst>
                  <a:ext uri="{FF2B5EF4-FFF2-40B4-BE49-F238E27FC236}">
                    <a16:creationId xmlns:a16="http://schemas.microsoft.com/office/drawing/2014/main" id="{6B7B66A7-6A95-4BAB-984A-3641D9D21C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6572" y="2051669"/>
                <a:ext cx="12123174" cy="473868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C75BFBC4-9398-4988-B550-2013C1020C37}"/>
                  </a:ext>
                </a:extLst>
              </p:cNvPr>
              <p:cNvSpPr/>
              <p:nvPr/>
            </p:nvSpPr>
            <p:spPr>
              <a:xfrm>
                <a:off x="2650203" y="307391"/>
                <a:ext cx="8288593" cy="156966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3200" b="1" dirty="0">
                    <a:ln w="12700">
                      <a:solidFill>
                        <a:schemeClr val="accent1"/>
                      </a:solidFill>
                      <a:prstDash val="solid"/>
                    </a:ln>
                    <a:pattFill prst="pct50">
                      <a:fgClr>
                        <a:schemeClr val="accent1"/>
                      </a:fgClr>
                      <a:bgClr>
                        <a:schemeClr val="accent1">
                          <a:lumMod val="20000"/>
                          <a:lumOff val="80000"/>
                        </a:schemeClr>
                      </a:bgClr>
                    </a:pattFill>
                    <a:effectLst>
                      <a:outerShdw dist="38100" dir="2640000" algn="bl" rotWithShape="0">
                        <a:schemeClr val="accent1"/>
                      </a:outerShdw>
                    </a:effectLst>
                  </a:rPr>
                  <a:t>Рациональное питание во время занятий физической культурой и спортом -</a:t>
                </a:r>
              </a:p>
              <a:p>
                <a:pPr algn="ctr"/>
                <a:r>
                  <a:rPr lang="ru-RU" sz="3200" b="1" dirty="0">
                    <a:ln w="12700">
                      <a:solidFill>
                        <a:schemeClr val="accent1"/>
                      </a:solidFill>
                      <a:prstDash val="solid"/>
                    </a:ln>
                    <a:pattFill prst="pct50">
                      <a:fgClr>
                        <a:schemeClr val="accent1"/>
                      </a:fgClr>
                      <a:bgClr>
                        <a:schemeClr val="accent1">
                          <a:lumMod val="20000"/>
                          <a:lumOff val="80000"/>
                        </a:schemeClr>
                      </a:bgClr>
                    </a:pattFill>
                    <a:effectLst>
                      <a:outerShdw dist="38100" dir="2640000" algn="bl" rotWithShape="0">
                        <a:schemeClr val="accent1"/>
                      </a:outerShdw>
                    </a:effectLst>
                  </a:rPr>
                  <a:t> основа здорового образа жизни</a:t>
                </a:r>
              </a:p>
            </p:txBody>
          </p:sp>
        </p:grpSp>
        <p:pic>
          <p:nvPicPr>
            <p:cNvPr id="3076" name="Picture 4" descr="https://lazo-crb.ru/images/fefrqwdfq.png">
              <a:extLst>
                <a:ext uri="{FF2B5EF4-FFF2-40B4-BE49-F238E27FC236}">
                  <a16:creationId xmlns:a16="http://schemas.microsoft.com/office/drawing/2014/main" id="{0F30D2F2-9B6D-4589-A451-A301E81D23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4730" y="1056624"/>
              <a:ext cx="959473" cy="9966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3">
              <a:extLst>
                <a:ext uri="{FF2B5EF4-FFF2-40B4-BE49-F238E27FC236}">
                  <a16:creationId xmlns:a16="http://schemas.microsoft.com/office/drawing/2014/main" id="{A46ADFD3-7238-4343-A5A4-4057BFF1F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12" y="219456"/>
              <a:ext cx="2273300" cy="1307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Инструментальная Красивая Музыка - Расслабляющая">
              <a:hlinkClick r:id="" action="ppaction://media"/>
              <a:extLst>
                <a:ext uri="{FF2B5EF4-FFF2-40B4-BE49-F238E27FC236}">
                  <a16:creationId xmlns:a16="http://schemas.microsoft.com/office/drawing/2014/main" id="{8532FF29-D902-4DD7-953F-05FD34591B95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5851525" y="3184525"/>
              <a:ext cx="487363" cy="487363"/>
            </a:xfrm>
            <a:prstGeom prst="rect">
              <a:avLst/>
            </a:prstGeom>
          </p:spPr>
        </p:pic>
      </p:grp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E04FDEB8-087C-4D9E-9FD9-B8AAFA842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4728" y="134902"/>
            <a:ext cx="804831" cy="384556"/>
          </a:xfrm>
        </p:spPr>
        <p:txBody>
          <a:bodyPr/>
          <a:lstStyle/>
          <a:p>
            <a:fld id="{5E371015-6C92-4E5A-845E-81346E197336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93053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5601">
        <p15:prstTrans prst="pageCurlDouble"/>
      </p:transition>
    </mc:Choice>
    <mc:Fallback>
      <p:transition spd="slow" advClick="0" advTm="15601">
        <p:fade/>
      </p:transition>
    </mc:Fallback>
  </mc:AlternateContent>
  <p:timing>
    <p:tnLst>
      <p:par>
        <p:cTn id="1" dur="indefinite" restart="never" nodeType="tmRoot">
          <p:childTnLst>
            <p:audio>
              <p:cMediaNode numSld="6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" objId="8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B4AC50C-6063-42C6-9EFE-B028AA8C21DF}"/>
              </a:ext>
            </a:extLst>
          </p:cNvPr>
          <p:cNvGrpSpPr/>
          <p:nvPr/>
        </p:nvGrpSpPr>
        <p:grpSpPr>
          <a:xfrm>
            <a:off x="0" y="42014"/>
            <a:ext cx="12044069" cy="6880268"/>
            <a:chOff x="0" y="42014"/>
            <a:chExt cx="12044069" cy="688026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21F600B-15B8-4794-8F31-3A78588F7F9B}"/>
                </a:ext>
              </a:extLst>
            </p:cNvPr>
            <p:cNvSpPr txBox="1"/>
            <p:nvPr/>
          </p:nvSpPr>
          <p:spPr>
            <a:xfrm>
              <a:off x="280256" y="385629"/>
              <a:ext cx="5161934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dirty="0"/>
                <a:t>	</a:t>
              </a:r>
              <a: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  <a:t>Образ жизни – это типичные и существенные в сложившихся социально-экономических условиях формы жизнедеятельности человека.</a:t>
              </a:r>
            </a:p>
            <a:p>
              <a:pPr algn="just"/>
              <a: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  <a:t>	 Здоровый образ жизни – это сложившийся у человека способ организации производственной, бытовой и культурной сторон жизнедеятельности, позволяющий в той или иной мере реализовать свой творческий потенциал.</a:t>
              </a:r>
            </a:p>
            <a:p>
              <a:pPr algn="just"/>
              <a: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  <a:t>Для поддержания и укрепления здоровья важен подвижный образ жизни: будь то ходьба, бег, плавание, фитнес, тренажерный зал, велопрогулки, йога и просто зарядка – не важно. Главное регулярные умеренные нагрузки, которые направлены не на кардинальное изменение формы тела, а укрепление мышц, костей, сердца.</a:t>
              </a:r>
            </a:p>
            <a:p>
              <a:pPr algn="just"/>
              <a: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  <a:t>	Пассивный образ жизни, занятия или игры за компьютером приводят не только к атонии мышц, но и застоям и ухудшению кровообращения во внутренних органах, изменению состояния опорно-двигательного аппарата и даже к перенапряжению нервной системы. 	Поэтому для ЗОЖ выбирайте любую доступную нагрузку и не бросайте занятия, так как физические нагрузки не имеют накопительного эффекта. Физическая активность должна быть постоянной. </a:t>
              </a:r>
            </a:p>
            <a:p>
              <a:pPr algn="just"/>
              <a: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  <a:t>Основными аспектами здорового образа жизни принято считать: режим дня, здоровое питание, двигательную активность, процедуры закаливающие организм, сохранение благоприятной обстановке в семье, отсутствие пристрастий к вредным привычкам. Остановимся на систематических занятиях физической культурой и спортом и рациональном правильном питании как основополагающих факторах здорового образа жизни.</a:t>
              </a:r>
            </a:p>
          </p:txBody>
        </p:sp>
        <p:pic>
          <p:nvPicPr>
            <p:cNvPr id="5" name="Picture 2" descr="https://coream.ru/wp-content/uploads/4/d/6/4d6c8ebb0bb92e39d1487841926fdcc9.jpg">
              <a:extLst>
                <a:ext uri="{FF2B5EF4-FFF2-40B4-BE49-F238E27FC236}">
                  <a16:creationId xmlns:a16="http://schemas.microsoft.com/office/drawing/2014/main" id="{79E3B819-903D-4D62-B251-84D89C743D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61"/>
            <a:stretch/>
          </p:blipFill>
          <p:spPr bwMode="auto">
            <a:xfrm>
              <a:off x="7712023" y="3021217"/>
              <a:ext cx="2703423" cy="19307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ttps://thumbs.dreamstime.com/z/%D1%81%D0%BF%D0%BE%D1%80%D1%82%D1%81%D0%BC%D0%B5%D0%BD-%D0%B3%D1%80%D1%83%D0%BF%D0%BF%D1%8B-%D0%B2%D0%B5%D0%BB%D0%BE%D1%81%D0%B8%D0%BF%D0%B5%D0%B4%D0%B8%D1%81%D1%82%D0%B0-%D0%BF%D0%BE%D0%B1%D0%B5%D0%B6%D0%B0%D0%BB%D0%B8-%D0%B5%D0%B4%D1%83%D1%82-%D0%B8-%D1%81%D0%BF%D0%BE%D1%80%D1%82%D1%81%D0%BC%D0%B5%D0%BD%D1%8B-%D0%BA%D0%BE%D1%82%D0%BE%D1%80%D1%8B%D0%B9-117284585.jpg">
              <a:extLst>
                <a:ext uri="{FF2B5EF4-FFF2-40B4-BE49-F238E27FC236}">
                  <a16:creationId xmlns:a16="http://schemas.microsoft.com/office/drawing/2014/main" id="{F0EA8F75-6ECA-4B51-A413-F7E5541601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067"/>
            <a:stretch/>
          </p:blipFill>
          <p:spPr bwMode="auto">
            <a:xfrm>
              <a:off x="6215727" y="42014"/>
              <a:ext cx="5696017" cy="15290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блачко с текстом: прямоугольное 3">
              <a:extLst>
                <a:ext uri="{FF2B5EF4-FFF2-40B4-BE49-F238E27FC236}">
                  <a16:creationId xmlns:a16="http://schemas.microsoft.com/office/drawing/2014/main" id="{98B45F31-3036-4ACE-B29C-5BDAB8CAC8F7}"/>
                </a:ext>
              </a:extLst>
            </p:cNvPr>
            <p:cNvSpPr/>
            <p:nvPr/>
          </p:nvSpPr>
          <p:spPr>
            <a:xfrm>
              <a:off x="6096000" y="1741084"/>
              <a:ext cx="2487559" cy="1210256"/>
            </a:xfrm>
            <a:prstGeom prst="wedgeRectCallout">
              <a:avLst>
                <a:gd name="adj1" fmla="val 43186"/>
                <a:gd name="adj2" fmla="val 73362"/>
              </a:avLst>
            </a:prstGeom>
            <a:solidFill>
              <a:srgbClr val="9966FF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ru-R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Режим дня</a:t>
              </a:r>
              <a:r>
                <a:rPr lang="ru-RU" sz="900" dirty="0">
                  <a:latin typeface="Arial" panose="020B0604020202020204" pitchFamily="34" charset="0"/>
                  <a:cs typeface="Arial" panose="020B0604020202020204" pitchFamily="34" charset="0"/>
                </a:rPr>
                <a:t> это определенный распорядок труда, отдыха, питания и сна. Режим - это в первую очередь самодисциплина, добровольное выполнение принятых на себя обязательств.</a:t>
              </a:r>
            </a:p>
          </p:txBody>
        </p:sp>
        <p:sp>
          <p:nvSpPr>
            <p:cNvPr id="7" name="Облачко с текстом: прямоугольное 6">
              <a:extLst>
                <a:ext uri="{FF2B5EF4-FFF2-40B4-BE49-F238E27FC236}">
                  <a16:creationId xmlns:a16="http://schemas.microsoft.com/office/drawing/2014/main" id="{79A28CEC-6B4A-4480-8AB4-86E6166BA9B0}"/>
                </a:ext>
              </a:extLst>
            </p:cNvPr>
            <p:cNvSpPr/>
            <p:nvPr/>
          </p:nvSpPr>
          <p:spPr>
            <a:xfrm>
              <a:off x="9423741" y="1741084"/>
              <a:ext cx="2620328" cy="1126011"/>
            </a:xfrm>
            <a:prstGeom prst="wedgeRectCallout">
              <a:avLst>
                <a:gd name="adj1" fmla="val -38456"/>
                <a:gd name="adj2" fmla="val 77571"/>
              </a:avLst>
            </a:prstGeom>
            <a:solidFill>
              <a:srgbClr val="FF99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ru-R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Здоровое</a:t>
              </a:r>
              <a:r>
                <a:rPr lang="ru-RU" sz="900" dirty="0"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ru-R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питание</a:t>
              </a:r>
              <a:r>
                <a:rPr lang="ru-RU" sz="900" dirty="0">
                  <a:latin typeface="Arial" panose="020B0604020202020204" pitchFamily="34" charset="0"/>
                  <a:cs typeface="Arial" panose="020B0604020202020204" pitchFamily="34" charset="0"/>
                </a:rPr>
                <a:t> — </a:t>
              </a:r>
              <a:r>
                <a:rPr lang="ru-R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это</a:t>
              </a:r>
              <a:r>
                <a:rPr lang="ru-RU" sz="900" dirty="0"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ru-R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питание</a:t>
              </a:r>
              <a:r>
                <a:rPr lang="ru-RU" sz="900" dirty="0">
                  <a:latin typeface="Arial" panose="020B0604020202020204" pitchFamily="34" charset="0"/>
                  <a:cs typeface="Arial" panose="020B0604020202020204" pitchFamily="34" charset="0"/>
                </a:rPr>
                <a:t>, обеспечивающее рост, нормальное развитие и жизнедеятельность человека, способствующая укреплению его здоровья и профилактике заболеваний</a:t>
              </a:r>
            </a:p>
          </p:txBody>
        </p:sp>
        <p:sp>
          <p:nvSpPr>
            <p:cNvPr id="9" name="Облачко с текстом: прямоугольное 8">
              <a:extLst>
                <a:ext uri="{FF2B5EF4-FFF2-40B4-BE49-F238E27FC236}">
                  <a16:creationId xmlns:a16="http://schemas.microsoft.com/office/drawing/2014/main" id="{AC99757D-0EB3-4D51-B77A-21EFFF766331}"/>
                </a:ext>
              </a:extLst>
            </p:cNvPr>
            <p:cNvSpPr/>
            <p:nvPr/>
          </p:nvSpPr>
          <p:spPr>
            <a:xfrm>
              <a:off x="6096000" y="3377197"/>
              <a:ext cx="1853379" cy="1450207"/>
            </a:xfrm>
            <a:prstGeom prst="wedgeRectCallout">
              <a:avLst>
                <a:gd name="adj1" fmla="val 64491"/>
                <a:gd name="adj2" fmla="val 1652"/>
              </a:avLst>
            </a:prstGeom>
            <a:solidFill>
              <a:srgbClr val="00B0F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ru-R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Вредная</a:t>
              </a:r>
              <a:r>
                <a:rPr lang="ru-RU" sz="900" dirty="0"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ru-R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привычка</a:t>
              </a:r>
              <a:r>
                <a:rPr lang="ru-RU" sz="900" dirty="0">
                  <a:latin typeface="Arial" panose="020B0604020202020204" pitchFamily="34" charset="0"/>
                  <a:cs typeface="Arial" panose="020B0604020202020204" pitchFamily="34" charset="0"/>
                </a:rPr>
                <a:t> –</a:t>
              </a:r>
              <a:r>
                <a:rPr lang="ru-R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это</a:t>
              </a:r>
              <a:r>
                <a:rPr lang="ru-RU" sz="900" dirty="0">
                  <a:latin typeface="Arial" panose="020B0604020202020204" pitchFamily="34" charset="0"/>
                  <a:cs typeface="Arial" panose="020B0604020202020204" pitchFamily="34" charset="0"/>
                </a:rPr>
                <a:t> многократно повторяющееся действие (на уровне автоматизма), отличающееся вредоносностью с позиции общественного блага, окружающих людей или здоровья человека, попавшего в кабалу </a:t>
              </a:r>
              <a:r>
                <a:rPr lang="ru-R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этой</a:t>
              </a:r>
              <a:r>
                <a:rPr lang="ru-RU" sz="900" dirty="0"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ru-R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привычки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Облачко с текстом: прямоугольное 9">
              <a:extLst>
                <a:ext uri="{FF2B5EF4-FFF2-40B4-BE49-F238E27FC236}">
                  <a16:creationId xmlns:a16="http://schemas.microsoft.com/office/drawing/2014/main" id="{5B035D21-AAF4-40EB-B560-BC8EC1ABEB37}"/>
                </a:ext>
              </a:extLst>
            </p:cNvPr>
            <p:cNvSpPr/>
            <p:nvPr/>
          </p:nvSpPr>
          <p:spPr>
            <a:xfrm>
              <a:off x="10178090" y="3101643"/>
              <a:ext cx="1853379" cy="1930797"/>
            </a:xfrm>
            <a:prstGeom prst="wedgeRectCallout">
              <a:avLst>
                <a:gd name="adj1" fmla="val -61239"/>
                <a:gd name="adj2" fmla="val 13260"/>
              </a:avLst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ru-R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Двигательная</a:t>
              </a:r>
              <a:r>
                <a:rPr lang="ru-RU" sz="900" dirty="0"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ru-R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активность</a:t>
              </a:r>
              <a:r>
                <a:rPr lang="ru-RU" sz="900" dirty="0"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</a:p>
            <a:p>
              <a:pPr algn="just"/>
              <a:r>
                <a:rPr lang="ru-RU" sz="900" dirty="0">
                  <a:latin typeface="Arial" panose="020B0604020202020204" pitchFamily="34" charset="0"/>
                  <a:cs typeface="Arial" panose="020B0604020202020204" pitchFamily="34" charset="0"/>
                </a:rPr>
                <a:t>является ведущим фактором оздоровления человека, т.к. направлена на стимулирование защитных сил организма, на повышение потенциала здоровья. Полноценная </a:t>
              </a:r>
              <a:r>
                <a:rPr lang="ru-R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двигательная</a:t>
              </a:r>
              <a:r>
                <a:rPr lang="ru-RU" sz="900" dirty="0"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ru-R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активность</a:t>
              </a:r>
              <a:r>
                <a:rPr lang="ru-RU" sz="900" dirty="0">
                  <a:latin typeface="Arial" panose="020B0604020202020204" pitchFamily="34" charset="0"/>
                  <a:cs typeface="Arial" panose="020B0604020202020204" pitchFamily="34" charset="0"/>
                </a:rPr>
                <a:t> является неотъемлемой частью </a:t>
              </a:r>
              <a:r>
                <a:rPr lang="ru-R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здорового</a:t>
              </a:r>
              <a:r>
                <a:rPr lang="ru-RU" sz="900" dirty="0"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ru-R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образа</a:t>
              </a:r>
              <a:r>
                <a:rPr lang="ru-RU" sz="900" dirty="0"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ru-R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жизни</a:t>
              </a:r>
              <a:r>
                <a:rPr lang="ru-RU" sz="900" dirty="0">
                  <a:latin typeface="Arial" panose="020B0604020202020204" pitchFamily="34" charset="0"/>
                  <a:cs typeface="Arial" panose="020B0604020202020204" pitchFamily="34" charset="0"/>
                </a:rPr>
                <a:t>, оказывающей влияние практически на все стороны жизнедеятельности человека.</a:t>
              </a:r>
            </a:p>
          </p:txBody>
        </p:sp>
        <p:sp>
          <p:nvSpPr>
            <p:cNvPr id="11" name="Облачко с текстом: прямоугольное 10">
              <a:extLst>
                <a:ext uri="{FF2B5EF4-FFF2-40B4-BE49-F238E27FC236}">
                  <a16:creationId xmlns:a16="http://schemas.microsoft.com/office/drawing/2014/main" id="{16F887C0-0B72-4D5C-84A0-9BCA195282ED}"/>
                </a:ext>
              </a:extLst>
            </p:cNvPr>
            <p:cNvSpPr/>
            <p:nvPr/>
          </p:nvSpPr>
          <p:spPr>
            <a:xfrm>
              <a:off x="6096000" y="5260259"/>
              <a:ext cx="2599194" cy="1126011"/>
            </a:xfrm>
            <a:prstGeom prst="wedgeRectCallout">
              <a:avLst>
                <a:gd name="adj1" fmla="val 42396"/>
                <a:gd name="adj2" fmla="val -77070"/>
              </a:avLst>
            </a:prstGeom>
            <a:solidFill>
              <a:srgbClr val="FFFF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ru-R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Благоприятная</a:t>
              </a:r>
              <a:r>
                <a:rPr lang="ru-RU" sz="900" dirty="0"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ru-R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психологическая</a:t>
              </a:r>
              <a:r>
                <a:rPr lang="ru-RU" sz="900" dirty="0"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</a:p>
            <a:p>
              <a:pPr algn="just"/>
              <a:r>
                <a:rPr lang="ru-R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обстановка</a:t>
              </a:r>
              <a:r>
                <a:rPr lang="ru-RU" sz="900" dirty="0"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ru-R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  <a:r>
                <a:rPr lang="ru-RU" sz="900" dirty="0"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ru-R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семье</a:t>
              </a:r>
              <a:r>
                <a:rPr lang="ru-RU" sz="900" dirty="0">
                  <a:latin typeface="Arial" panose="020B0604020202020204" pitchFamily="34" charset="0"/>
                  <a:cs typeface="Arial" panose="020B0604020202020204" pitchFamily="34" charset="0"/>
                </a:rPr>
                <a:t> – хорошие дружеские отношения, доверие и взаимопонимание, желание поделиться своими проблемами с близкими людьми, возможность найти поддержку и помощь, совместное проведение досуга</a:t>
              </a:r>
            </a:p>
          </p:txBody>
        </p:sp>
        <p:sp>
          <p:nvSpPr>
            <p:cNvPr id="12" name="Облачко с текстом: прямоугольное 11">
              <a:extLst>
                <a:ext uri="{FF2B5EF4-FFF2-40B4-BE49-F238E27FC236}">
                  <a16:creationId xmlns:a16="http://schemas.microsoft.com/office/drawing/2014/main" id="{94809305-9F0D-47B7-8E4C-58BF143088FB}"/>
                </a:ext>
              </a:extLst>
            </p:cNvPr>
            <p:cNvSpPr/>
            <p:nvPr/>
          </p:nvSpPr>
          <p:spPr>
            <a:xfrm>
              <a:off x="9374067" y="5260258"/>
              <a:ext cx="2670002" cy="1126011"/>
            </a:xfrm>
            <a:prstGeom prst="wedgeRectCallout">
              <a:avLst>
                <a:gd name="adj1" fmla="val -41459"/>
                <a:gd name="adj2" fmla="val -74364"/>
              </a:avLst>
            </a:prstGeom>
            <a:solidFill>
              <a:srgbClr val="D60093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ru-R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Закаливание</a:t>
              </a:r>
              <a:r>
                <a:rPr lang="ru-RU" sz="900" dirty="0">
                  <a:latin typeface="Arial" panose="020B0604020202020204" pitchFamily="34" charset="0"/>
                  <a:cs typeface="Arial" panose="020B0604020202020204" pitchFamily="34" charset="0"/>
                </a:rPr>
                <a:t> – научно обоснованная система использования факторов внешней среды для повышения сопротивляемости организма к простудными и   инфекционным заболеваниям. </a:t>
              </a:r>
              <a:r>
                <a:rPr lang="ru-R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Закаливание</a:t>
              </a:r>
              <a:r>
                <a:rPr lang="ru-RU" sz="900" dirty="0">
                  <a:latin typeface="Arial" panose="020B0604020202020204" pitchFamily="34" charset="0"/>
                  <a:cs typeface="Arial" panose="020B0604020202020204" pitchFamily="34" charset="0"/>
                </a:rPr>
                <a:t> не лечит, а предупреждает болезнь, и в этом его важнейшая профилактическая роль.</a:t>
              </a: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CAD52004-1D3B-438C-87C4-1BB7018C180A}"/>
                </a:ext>
              </a:extLst>
            </p:cNvPr>
            <p:cNvSpPr/>
            <p:nvPr/>
          </p:nvSpPr>
          <p:spPr>
            <a:xfrm>
              <a:off x="304963" y="64663"/>
              <a:ext cx="540757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КОМПОНЕНТЫ ЗДОРОВОГО ОБРАЗА ЖИЗНИ </a:t>
              </a:r>
            </a:p>
          </p:txBody>
        </p:sp>
        <p:pic>
          <p:nvPicPr>
            <p:cNvPr id="3" name="Picture 2" descr="https://karmelpilates.com/wp-content/uploads/f/a/3/fa3669d73f89b74f0bf52c65706c29e4.jpeg">
              <a:extLst>
                <a:ext uri="{FF2B5EF4-FFF2-40B4-BE49-F238E27FC236}">
                  <a16:creationId xmlns:a16="http://schemas.microsoft.com/office/drawing/2014/main" id="{515319CE-1DAC-452C-84BE-4FF21E96E3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50274"/>
              <a:ext cx="1756429" cy="131021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un9-33.userapi.com/cXYpqQhcrIXWz6iOuPe3eEpdawjd9WgdpriFug/GDHchDXwkDc.jpg">
              <a:extLst>
                <a:ext uri="{FF2B5EF4-FFF2-40B4-BE49-F238E27FC236}">
                  <a16:creationId xmlns:a16="http://schemas.microsoft.com/office/drawing/2014/main" id="{8C1DA2D7-4A35-4F83-876C-2D432ADDD6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748" y="4102768"/>
              <a:ext cx="1853379" cy="13577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s://belsmi.ru/wp-content/uploads/2020/10/pic-023gkx54y9-001.jpg">
              <a:extLst>
                <a:ext uri="{FF2B5EF4-FFF2-40B4-BE49-F238E27FC236}">
                  <a16:creationId xmlns:a16="http://schemas.microsoft.com/office/drawing/2014/main" id="{5FF52AE8-AF65-4233-8994-BA78D5177B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256" y="5386178"/>
              <a:ext cx="2172592" cy="15361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sch2-smorgon.ucoz.net/Konkursy/zozh.jpg">
              <a:extLst>
                <a:ext uri="{FF2B5EF4-FFF2-40B4-BE49-F238E27FC236}">
                  <a16:creationId xmlns:a16="http://schemas.microsoft.com/office/drawing/2014/main" id="{120E6EA6-94C4-414A-B755-CAB3CCA43D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0914" y="3935171"/>
              <a:ext cx="1663411" cy="14657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2B5F4865-2BED-4558-91C6-232D468E7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951" y="0"/>
            <a:ext cx="833056" cy="335206"/>
          </a:xfrm>
        </p:spPr>
        <p:txBody>
          <a:bodyPr/>
          <a:lstStyle/>
          <a:p>
            <a:fld id="{5E371015-6C92-4E5A-845E-81346E19733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5050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1449">
        <p15:prstTrans prst="pageCurlDouble"/>
      </p:transition>
    </mc:Choice>
    <mc:Fallback>
      <p:transition spd="slow" advClick="0" advTm="31449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46115025-5264-4B58-BC6C-89BB422F8427}"/>
              </a:ext>
            </a:extLst>
          </p:cNvPr>
          <p:cNvGrpSpPr/>
          <p:nvPr/>
        </p:nvGrpSpPr>
        <p:grpSpPr>
          <a:xfrm>
            <a:off x="295564" y="147737"/>
            <a:ext cx="11600872" cy="6606412"/>
            <a:chOff x="295564" y="147737"/>
            <a:chExt cx="11600872" cy="6606412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C4367B01-47D9-4E9F-82BE-4BB1BABA1A62}"/>
                </a:ext>
              </a:extLst>
            </p:cNvPr>
            <p:cNvSpPr/>
            <p:nvPr/>
          </p:nvSpPr>
          <p:spPr>
            <a:xfrm>
              <a:off x="295564" y="455514"/>
              <a:ext cx="5338318" cy="38164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  <a:t>          Важнейшим условием достижения спортивного успеха и сохранения здоровья является правильное и рациональное питание. Оно должно полностью удовлетворять потребности человека в энергии, пластическом материале, биологически активных компонентах и вызывать у него положительные эмоции. Кажется очень просто — удовлетворяй свои потребности и будешь здоров и жизнерадостен. Но в действительности все сложнее: дело в том, что потребности в компонентах пищи меняются на протяжении жизни человека и зависят от целого ряда факторов, из которых складывается то, что принято называть образом жизни.</a:t>
              </a:r>
            </a:p>
            <a:p>
              <a:pPr algn="just"/>
              <a: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  <a:t>Занятия физической культурой, а тем более спортом, способствуют развитию и совершенствованию физических качеств человека. В зависимости от поставленных целей они могут приводить к увеличению мышечной массы, силы, выносливости, укреплению мускулатуры и связок, повышению скоростных качеств, улучшению координации движений и гибкости и т. д. Но достижение этих результатов значительно усложняется, а иногда становится вообще невозможным без правильного питания. Диета должна быть активным союзником, а не явным или тайным противником спортсмена.</a:t>
              </a:r>
            </a:p>
            <a:p>
              <a:pPr algn="just"/>
              <a: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  <a:t>           Постоянно, на протяжении всей жизни, по нескольку раз в день каждый из нас вводит в свой организм огромный набор химических веществ в составе продуктов питания. Сложная и тонко сбалансированная система пищеварения перерабатывает этот материал, отбирая нужное и выводя ненужное, создавая из пищевых продуктов соединения, необходимые для организма. Образно говоря, «меню для стола» преобразуется в «меню для организма». Не случайно Л. Фейербах отмечал: «Всякий есть, что он ест».</a:t>
              </a:r>
            </a:p>
            <a:p>
              <a:pPr algn="just"/>
              <a:endParaRPr lang="ru-RU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F2EDFA95-854D-4426-828F-8AAFC0EBB65D}"/>
                </a:ext>
              </a:extLst>
            </p:cNvPr>
            <p:cNvSpPr/>
            <p:nvPr/>
          </p:nvSpPr>
          <p:spPr>
            <a:xfrm>
              <a:off x="8122097" y="4476602"/>
              <a:ext cx="3680880" cy="22775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  <a:t>Углеводы считаются основным источником снабжения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  <a:t>организма энергией. Кроме того, они необходимы для нормального  функционирования нервной системы, главным образом головного  мозга. Доказано, что при интенсивной умственной деятельности расходы углеводов повышаются. Углеводы также играют важную роль в обмене белков, окислении жиров, но их избыток в организме создает жировые отложения. Углеводы поступают с пищей в виде моносахаридов (фруктозы, галактозы), дисахаридов (сахарозы, лактозы) и полисахаридов (крахмала, клетчатки, гликогена, пектина), превращаясь в результате биохимических реакций в глюкозу. Излишнее употребление углеводов, особенно сахара, чрезвычайно вредно.</a:t>
              </a:r>
            </a:p>
          </p:txBody>
        </p:sp>
        <p:pic>
          <p:nvPicPr>
            <p:cNvPr id="10" name="Picture 5" descr="pitanie_iogov">
              <a:extLst>
                <a:ext uri="{FF2B5EF4-FFF2-40B4-BE49-F238E27FC236}">
                  <a16:creationId xmlns:a16="http://schemas.microsoft.com/office/drawing/2014/main" id="{CEC4EBC1-B4AD-4DB6-8CAF-3981149FD2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443" y="4271943"/>
              <a:ext cx="3043990" cy="22775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157AC49-EEC4-485D-9782-6E19861073F0}"/>
                </a:ext>
              </a:extLst>
            </p:cNvPr>
            <p:cNvSpPr txBox="1"/>
            <p:nvPr/>
          </p:nvSpPr>
          <p:spPr>
            <a:xfrm>
              <a:off x="1219200" y="147737"/>
              <a:ext cx="28169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«Человек есть то, что он ест»</a:t>
              </a:r>
            </a:p>
          </p:txBody>
        </p:sp>
        <p:pic>
          <p:nvPicPr>
            <p:cNvPr id="7" name="Picture 2" descr="https://s1.1zoom.ru/big7/244/Still-life_Meat_products_492833.jpg">
              <a:extLst>
                <a:ext uri="{FF2B5EF4-FFF2-40B4-BE49-F238E27FC236}">
                  <a16:creationId xmlns:a16="http://schemas.microsoft.com/office/drawing/2014/main" id="{EE6082F8-4134-4A99-A1D2-2025A7E449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6404" y="890958"/>
              <a:ext cx="1946799" cy="15270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https://delta-food.ru/img/16575842_1920.jpg">
              <a:extLst>
                <a:ext uri="{FF2B5EF4-FFF2-40B4-BE49-F238E27FC236}">
                  <a16:creationId xmlns:a16="http://schemas.microsoft.com/office/drawing/2014/main" id="{BF3CB3EE-4933-4E93-BC90-7BB1B6B0E4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8946" y="2949510"/>
              <a:ext cx="2022628" cy="15270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https://dnevnika.ru/wp-content/uploads/2019/07/image-2.jpg">
              <a:extLst>
                <a:ext uri="{FF2B5EF4-FFF2-40B4-BE49-F238E27FC236}">
                  <a16:creationId xmlns:a16="http://schemas.microsoft.com/office/drawing/2014/main" id="{AE844660-381E-47EA-BEDF-6AC129C07E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6927" y="4588757"/>
              <a:ext cx="2065170" cy="164391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4F9E47B-26DC-4AC7-931E-E00E8967E29D}"/>
                </a:ext>
              </a:extLst>
            </p:cNvPr>
            <p:cNvSpPr/>
            <p:nvPr/>
          </p:nvSpPr>
          <p:spPr>
            <a:xfrm>
              <a:off x="5996404" y="276726"/>
              <a:ext cx="590003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  <a:t>Современная наука достигла определенных успехов в изучении вопросов рационального питания. Хорошо известно, что его основу составляют  получаемые с пищей белки, жиры, углеводы, а также витамины и минеральные вещества.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D2AA1733-D2BA-4601-92EF-0DE2F1A545CA}"/>
                </a:ext>
              </a:extLst>
            </p:cNvPr>
            <p:cNvSpPr/>
            <p:nvPr/>
          </p:nvSpPr>
          <p:spPr>
            <a:xfrm>
              <a:off x="8021763" y="975030"/>
              <a:ext cx="3823681" cy="13589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  <a:t>Белки, или протеины, имеют наибольшее значение для     жизнедеятельности организма. Они являются структурной и  основой всех клеток тела, обеспечивают их деятельность. Белки в организме человека образуются из пищевых белков, которые в результате переваривания расщепляются до аминокислот, всасываются в кровь и используются клетками. Средняя потребность организма в белках составляет 1-1,3 грамма на килограмм массы тела. </a:t>
              </a: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3A290098-1848-41DB-B839-93354BBC63FD}"/>
                </a:ext>
              </a:extLst>
            </p:cNvPr>
            <p:cNvSpPr/>
            <p:nvPr/>
          </p:nvSpPr>
          <p:spPr>
            <a:xfrm>
              <a:off x="6071029" y="2290807"/>
              <a:ext cx="576403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endParaRPr lang="ru-RU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  <a:t>Для людей занимающихся систематически физической культурой и спортом эта потребность в белках возрастает приблизительно в 1,5 раза. В суточный рацион следует включать белки, как животного, так и растительного происхождения. 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47493CB-6C79-43B7-8851-E4198C0C8EFB}"/>
                </a:ext>
              </a:extLst>
            </p:cNvPr>
            <p:cNvSpPr/>
            <p:nvPr/>
          </p:nvSpPr>
          <p:spPr>
            <a:xfrm>
              <a:off x="8155812" y="2949512"/>
              <a:ext cx="3647165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  <a:t>Жиры  - наиболее концентрированный источник энергии.   Вместе с тем в организме они выполняют и другие  важные функции: совместно с белками  образуют структурную основу клеток, защищают организм от переохлаждения, служат естественными источниками витаминов А, Е, Д. Поэтому жиры и особенно их основной компонент - жирные кислоты, они являются незаменимой составной частью пищи особенно людей систематически занимающихся физической культурой и спортом.  </a:t>
              </a:r>
              <a:endParaRPr lang="ru-RU" sz="1000" dirty="0"/>
            </a:p>
          </p:txBody>
        </p:sp>
      </p:grp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B37F2744-1A1F-4DB6-A5C2-0F5CAA67F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7292" y="93056"/>
            <a:ext cx="1271016" cy="171985"/>
          </a:xfrm>
        </p:spPr>
        <p:txBody>
          <a:bodyPr/>
          <a:lstStyle/>
          <a:p>
            <a:fld id="{5E371015-6C92-4E5A-845E-81346E197336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84849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5235">
        <p15:prstTrans prst="pageCurlDouble"/>
      </p:transition>
    </mc:Choice>
    <mc:Fallback>
      <p:transition spd="slow" advClick="0" advTm="45235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A3ACC0F1-55A3-4ADE-9603-1AA293771E4E}"/>
              </a:ext>
            </a:extLst>
          </p:cNvPr>
          <p:cNvGrpSpPr/>
          <p:nvPr/>
        </p:nvGrpSpPr>
        <p:grpSpPr>
          <a:xfrm>
            <a:off x="208321" y="98264"/>
            <a:ext cx="11775357" cy="6661472"/>
            <a:chOff x="235674" y="140748"/>
            <a:chExt cx="11775357" cy="666147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6605ADE-3EF9-450E-98B1-8198452905D9}"/>
                </a:ext>
              </a:extLst>
            </p:cNvPr>
            <p:cNvSpPr txBox="1"/>
            <p:nvPr/>
          </p:nvSpPr>
          <p:spPr>
            <a:xfrm>
              <a:off x="235674" y="140748"/>
              <a:ext cx="5426326" cy="643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1600" dirty="0"/>
                <a:t>	</a:t>
              </a:r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Правильное (сбалансированное) питание 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 - это полноценное питание с учетом возраста, пола, массы тела, характера и условий вида физкультурно-спортивной деятельности. Оно помогает сохранить здоровье, поддерживает высокую физическую работоспособность.</a:t>
              </a:r>
            </a:p>
            <a:p>
              <a:pPr algn="just"/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      Регулярные занятия физической культурой и спортом, участие в соревнованиях  требуют значительных физических нагрузок и нервно-эмоционального напряжения. </a:t>
              </a:r>
              <a:r>
                <a:rPr lang="ru-RU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Для компенсации энергозатрат и активации анаболических процессов и процессов восстановления работоспособности необходимо снабжение организма адекватным количеством энергии и незаменимых факторов питания.</a:t>
              </a:r>
            </a:p>
            <a:p>
              <a:pPr algn="just"/>
              <a:r>
                <a:rPr lang="ru-RU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     Первый принцип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: соответствие энергетической ценности пищи энергозатратам организма.</a:t>
              </a:r>
              <a:endPara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В период интенсивных тренировок рацион должен обеспечивать поступление 65-70 ккал на 1 кг массы тела. Важно получать достаточное количество полноценного белка — по разным данным, от 1,8 до 2,8 г на 1 кг массы тела и в связи с большими энергетическими затратами — до 10 г углеводов и 2 г жиров на 1 кг массы тела.</a:t>
              </a:r>
            </a:p>
            <a:p>
              <a:pPr algn="just"/>
              <a:r>
                <a:rPr lang="ru-RU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     Второй принцип 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: сбалансированность питания.</a:t>
              </a:r>
            </a:p>
            <a:p>
              <a:pPr algn="just"/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В питании должны присутствовать белки, жиры, углеводы, витамины, минеральные вещества (макро- и микроэлементы), вода, необходимые для формирования и обновления клеток и тканей. </a:t>
              </a:r>
            </a:p>
            <a:p>
              <a:pPr algn="just"/>
              <a:r>
                <a:rPr lang="ru-RU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    Третий принцип правильного питания 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- режим питания, что означает распределение пищи во времени по количеству приемов, по калорийности и объему. При физических нагрузках желательно питаться 5-6 раз в сутки</a:t>
              </a:r>
            </a:p>
            <a:p>
              <a:pPr algn="just"/>
              <a:r>
                <a:rPr lang="ru-RU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    Четвёртый принцип 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- условия приёма пищи.</a:t>
              </a:r>
            </a:p>
            <a:p>
              <a:pPr algn="just"/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Условия приёма пищи очень важны. Не следует принимать пищу непосредственно перед занятиями, т.к. во время активных нагрузок пища плохо переваривается, что  вызывает тошноту и сонливость</a:t>
              </a:r>
            </a:p>
            <a:p>
              <a:pPr algn="just"/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Поэтому целесообразно поесть за 1 час до начала занятий, продуктами с высоким содержанием углеводов. Очередной прием пищи после окончания занятий должен быть примерно через 2 часа</a:t>
              </a:r>
              <a:endParaRPr lang="ru-RU" sz="12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8B3F600-F9FC-4D5D-BA9E-05C1AD8A1349}"/>
                </a:ext>
              </a:extLst>
            </p:cNvPr>
            <p:cNvSpPr txBox="1"/>
            <p:nvPr/>
          </p:nvSpPr>
          <p:spPr>
            <a:xfrm flipH="1">
              <a:off x="3425060" y="3682766"/>
              <a:ext cx="69783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endParaRPr lang="ru-RU" dirty="0"/>
            </a:p>
          </p:txBody>
        </p:sp>
        <p:pic>
          <p:nvPicPr>
            <p:cNvPr id="3076" name="Picture 4" descr="https://doctorbormental.ru/upload/resize_cache/iblock/597/1050_591_140cd750bba9870f18aada2478b24840a/5976e29615e3c7ac5ad42d1bcfb5d086.jpg">
              <a:extLst>
                <a:ext uri="{FF2B5EF4-FFF2-40B4-BE49-F238E27FC236}">
                  <a16:creationId xmlns:a16="http://schemas.microsoft.com/office/drawing/2014/main" id="{A70A0DC0-390E-40D8-BCF5-E4B25656F5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0002" y="5784295"/>
              <a:ext cx="1994360" cy="10179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https://fb.ru/media/i/2/1/9/4/5/5/1/i/2194551.jpg">
              <a:extLst>
                <a:ext uri="{FF2B5EF4-FFF2-40B4-BE49-F238E27FC236}">
                  <a16:creationId xmlns:a16="http://schemas.microsoft.com/office/drawing/2014/main" id="{E76D6F56-53C8-4198-9530-D731734C57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7785" y="4744514"/>
              <a:ext cx="1701136" cy="10165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021E0658-9B4F-44B9-A4A9-1B3E6A1204B9}"/>
                </a:ext>
              </a:extLst>
            </p:cNvPr>
            <p:cNvGrpSpPr/>
            <p:nvPr/>
          </p:nvGrpSpPr>
          <p:grpSpPr>
            <a:xfrm>
              <a:off x="6794813" y="4698429"/>
              <a:ext cx="4506131" cy="2081290"/>
              <a:chOff x="6794813" y="4698429"/>
              <a:chExt cx="4506131" cy="2081290"/>
            </a:xfrm>
          </p:grpSpPr>
          <p:sp>
            <p:nvSpPr>
              <p:cNvPr id="11" name="Знак ''минус'' 10">
                <a:extLst>
                  <a:ext uri="{FF2B5EF4-FFF2-40B4-BE49-F238E27FC236}">
                    <a16:creationId xmlns:a16="http://schemas.microsoft.com/office/drawing/2014/main" id="{CFCB6103-7F81-4566-AEA0-CFE71E8C68EA}"/>
                  </a:ext>
                </a:extLst>
              </p:cNvPr>
              <p:cNvSpPr/>
              <p:nvPr/>
            </p:nvSpPr>
            <p:spPr>
              <a:xfrm rot="21300000">
                <a:off x="6794813" y="5607098"/>
                <a:ext cx="4506131" cy="394235"/>
              </a:xfrm>
              <a:prstGeom prst="mathMinus">
                <a:avLst/>
              </a:prstGeom>
              <a:solidFill>
                <a:srgbClr val="FF0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2" name="Стрелка: вниз 11">
                <a:extLst>
                  <a:ext uri="{FF2B5EF4-FFF2-40B4-BE49-F238E27FC236}">
                    <a16:creationId xmlns:a16="http://schemas.microsoft.com/office/drawing/2014/main" id="{A291B480-7F6C-4F9B-9D32-970162E40E47}"/>
                  </a:ext>
                </a:extLst>
              </p:cNvPr>
              <p:cNvSpPr/>
              <p:nvPr/>
            </p:nvSpPr>
            <p:spPr>
              <a:xfrm flipH="1">
                <a:off x="7322706" y="4698429"/>
                <a:ext cx="269218" cy="863828"/>
              </a:xfrm>
              <a:prstGeom prst="downArrow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" name="Полилиния: фигура 12">
                <a:extLst>
                  <a:ext uri="{FF2B5EF4-FFF2-40B4-BE49-F238E27FC236}">
                    <a16:creationId xmlns:a16="http://schemas.microsoft.com/office/drawing/2014/main" id="{AE17913D-58D2-4FE5-8A20-B96B94FCA5A9}"/>
                  </a:ext>
                </a:extLst>
              </p:cNvPr>
              <p:cNvSpPr/>
              <p:nvPr/>
            </p:nvSpPr>
            <p:spPr>
              <a:xfrm rot="10800000" flipH="1">
                <a:off x="9738609" y="5052506"/>
                <a:ext cx="639462" cy="198864"/>
              </a:xfrm>
              <a:custGeom>
                <a:avLst/>
                <a:gdLst>
                  <a:gd name="connsiteX0" fmla="*/ 0 w 639462"/>
                  <a:gd name="connsiteY0" fmla="*/ 0 h 198864"/>
                  <a:gd name="connsiteX1" fmla="*/ 639462 w 639462"/>
                  <a:gd name="connsiteY1" fmla="*/ 0 h 198864"/>
                  <a:gd name="connsiteX2" fmla="*/ 639462 w 639462"/>
                  <a:gd name="connsiteY2" fmla="*/ 198864 h 198864"/>
                  <a:gd name="connsiteX3" fmla="*/ 0 w 639462"/>
                  <a:gd name="connsiteY3" fmla="*/ 198864 h 198864"/>
                  <a:gd name="connsiteX4" fmla="*/ 0 w 639462"/>
                  <a:gd name="connsiteY4" fmla="*/ 0 h 198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9462" h="198864">
                    <a:moveTo>
                      <a:pt x="639462" y="1"/>
                    </a:moveTo>
                    <a:lnTo>
                      <a:pt x="0" y="1"/>
                    </a:lnTo>
                    <a:lnTo>
                      <a:pt x="0" y="198863"/>
                    </a:lnTo>
                    <a:lnTo>
                      <a:pt x="639462" y="198863"/>
                    </a:lnTo>
                    <a:lnTo>
                      <a:pt x="639462" y="1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9784" tIns="49784" rIns="49784" bIns="49784" numCol="1" spcCol="1270" anchor="ctr" anchorCtr="0">
                <a:noAutofit/>
              </a:bodyPr>
              <a:lstStyle/>
              <a:p>
                <a:pPr marL="0" lvl="0" indent="0" algn="ctr" defTabSz="311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ru-RU" sz="700" kern="1200" dirty="0"/>
              </a:p>
            </p:txBody>
          </p:sp>
          <p:sp>
            <p:nvSpPr>
              <p:cNvPr id="14" name="Стрелка: вверх 13">
                <a:extLst>
                  <a:ext uri="{FF2B5EF4-FFF2-40B4-BE49-F238E27FC236}">
                    <a16:creationId xmlns:a16="http://schemas.microsoft.com/office/drawing/2014/main" id="{2840D73A-6681-4CEE-ADCF-932E026D99E3}"/>
                  </a:ext>
                </a:extLst>
              </p:cNvPr>
              <p:cNvSpPr/>
              <p:nvPr/>
            </p:nvSpPr>
            <p:spPr>
              <a:xfrm>
                <a:off x="10178532" y="5915891"/>
                <a:ext cx="252849" cy="863828"/>
              </a:xfrm>
              <a:prstGeom prst="upArrow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Полилиния: фигура 14">
                <a:extLst>
                  <a:ext uri="{FF2B5EF4-FFF2-40B4-BE49-F238E27FC236}">
                    <a16:creationId xmlns:a16="http://schemas.microsoft.com/office/drawing/2014/main" id="{DEDAD020-84B3-4E5D-8042-F903644FA1BE}"/>
                  </a:ext>
                </a:extLst>
              </p:cNvPr>
              <p:cNvSpPr/>
              <p:nvPr/>
            </p:nvSpPr>
            <p:spPr>
              <a:xfrm>
                <a:off x="7888855" y="6169272"/>
                <a:ext cx="297122" cy="470434"/>
              </a:xfrm>
              <a:custGeom>
                <a:avLst/>
                <a:gdLst>
                  <a:gd name="connsiteX0" fmla="*/ 0 w 297122"/>
                  <a:gd name="connsiteY0" fmla="*/ 0 h 470434"/>
                  <a:gd name="connsiteX1" fmla="*/ 297122 w 297122"/>
                  <a:gd name="connsiteY1" fmla="*/ 0 h 470434"/>
                  <a:gd name="connsiteX2" fmla="*/ 297122 w 297122"/>
                  <a:gd name="connsiteY2" fmla="*/ 470434 h 470434"/>
                  <a:gd name="connsiteX3" fmla="*/ 0 w 297122"/>
                  <a:gd name="connsiteY3" fmla="*/ 470434 h 470434"/>
                  <a:gd name="connsiteX4" fmla="*/ 0 w 297122"/>
                  <a:gd name="connsiteY4" fmla="*/ 0 h 470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122" h="470434">
                    <a:moveTo>
                      <a:pt x="0" y="0"/>
                    </a:moveTo>
                    <a:lnTo>
                      <a:pt x="297122" y="0"/>
                    </a:lnTo>
                    <a:lnTo>
                      <a:pt x="297122" y="470434"/>
                    </a:lnTo>
                    <a:lnTo>
                      <a:pt x="0" y="47043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5560" tIns="35560" rIns="35560" bIns="35560" numCol="1" spcCol="1270" anchor="ctr" anchorCtr="0">
                <a:noAutofit/>
              </a:bodyPr>
              <a:lstStyle/>
              <a:p>
                <a:pPr marL="0" lvl="0" indent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ru-RU" sz="500" kern="1200" dirty="0"/>
              </a:p>
            </p:txBody>
          </p:sp>
        </p:grpSp>
        <p:pic>
          <p:nvPicPr>
            <p:cNvPr id="3080" name="Picture 8" descr="https://on-desktop.com/wps/2018Food___Berries_and_fruits_and_nuts_Appetizing_ripe_fruits_and_vegetables_on_a_white_background_127633_.jpg">
              <a:extLst>
                <a:ext uri="{FF2B5EF4-FFF2-40B4-BE49-F238E27FC236}">
                  <a16:creationId xmlns:a16="http://schemas.microsoft.com/office/drawing/2014/main" id="{706332A4-3E0D-427B-8079-56D18962CB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7515" y="140748"/>
              <a:ext cx="1272658" cy="84843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BB34347A-40FF-43C4-BC93-42830E70985A}"/>
                </a:ext>
              </a:extLst>
            </p:cNvPr>
            <p:cNvSpPr/>
            <p:nvPr/>
          </p:nvSpPr>
          <p:spPr>
            <a:xfrm>
              <a:off x="7210173" y="140748"/>
              <a:ext cx="480085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важнейшая составляющая часть питания, должны составлять 10-15% рациона занимающегося регулярно физической культурой и спортом.</a:t>
              </a:r>
            </a:p>
          </p:txBody>
        </p:sp>
        <p:pic>
          <p:nvPicPr>
            <p:cNvPr id="3084" name="Picture 12" descr="https://sun9-25.userapi.com/-H_XBMO_DqvLJmvr1kWudxv_epPW2AC4pcKuvw/AWlhTEk3yrs.jpg">
              <a:extLst>
                <a:ext uri="{FF2B5EF4-FFF2-40B4-BE49-F238E27FC236}">
                  <a16:creationId xmlns:a16="http://schemas.microsoft.com/office/drawing/2014/main" id="{64B649A4-68A6-4ABA-9A57-33A5973562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6051" y="1010404"/>
              <a:ext cx="1115586" cy="8484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1BBB2616-B886-47CB-85AF-471804CC21A4}"/>
                </a:ext>
              </a:extLst>
            </p:cNvPr>
            <p:cNvSpPr/>
            <p:nvPr/>
          </p:nvSpPr>
          <p:spPr>
            <a:xfrm>
              <a:off x="7210173" y="907136"/>
              <a:ext cx="480085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Зерновые и бобовые продукты являются одной из основных групп в рациональном правильном питании. С этими продуктами получают большую часть углеводов и растительного белка, витамины B1, В2, В6, РР, минеральные вещества (магний, калий, фосфор, медь, цинк). </a:t>
              </a:r>
              <a:endParaRPr lang="ru-RU" sz="1200" dirty="0"/>
            </a:p>
          </p:txBody>
        </p:sp>
        <p:pic>
          <p:nvPicPr>
            <p:cNvPr id="3086" name="Picture 14" descr="https://avatars.mds.yandex.net/get-zen_doc/1584427/pub_5fc5137b4fa3013b236eec02_5fc65029f29188080ecae553/scale_1200">
              <a:extLst>
                <a:ext uri="{FF2B5EF4-FFF2-40B4-BE49-F238E27FC236}">
                  <a16:creationId xmlns:a16="http://schemas.microsoft.com/office/drawing/2014/main" id="{067C6EAE-0048-4244-8ED6-383C3195D8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2006327"/>
              <a:ext cx="1035637" cy="7537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CA2224E4-9741-4681-88C0-DB961BE72D89}"/>
                </a:ext>
              </a:extLst>
            </p:cNvPr>
            <p:cNvSpPr/>
            <p:nvPr/>
          </p:nvSpPr>
          <p:spPr>
            <a:xfrm>
              <a:off x="7210173" y="1952689"/>
              <a:ext cx="480085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Яйцо – «маленькая кладовая», в нем содержится множество полезных веществ. Белок яиц — один из наиболее ценных. Лецитин, содержащийся в яичном желтке, улучшает усвоение жира, а также снижает уровень липопротеинов низкой плотности («плохого» холестерина) в крови. </a:t>
              </a:r>
              <a:endParaRPr lang="ru-RU" sz="1200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AC59652B-8D45-4A90-A6FA-E4B2C30A5E87}"/>
                </a:ext>
              </a:extLst>
            </p:cNvPr>
            <p:cNvSpPr/>
            <p:nvPr/>
          </p:nvSpPr>
          <p:spPr>
            <a:xfrm>
              <a:off x="7278683" y="2943759"/>
              <a:ext cx="47323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Рыба и морепродукты являются прекрасным источником полноценного белка (содержание которого в среднем составляет 17-20% съедобной части), а также хорошо усваивающихся и биологически активных жиров, важная частью рациона.</a:t>
              </a:r>
            </a:p>
          </p:txBody>
        </p:sp>
        <p:pic>
          <p:nvPicPr>
            <p:cNvPr id="3088" name="Picture 16" descr="https://avatars.mds.yandex.net/get-zen_doc/1056701/pub_5d90ded504af1f00aec03052_5d90e1a36f5f6f00b0f9e08b/scale_1200">
              <a:extLst>
                <a:ext uri="{FF2B5EF4-FFF2-40B4-BE49-F238E27FC236}">
                  <a16:creationId xmlns:a16="http://schemas.microsoft.com/office/drawing/2014/main" id="{454B0CC2-45ED-49F6-BFD0-7B5242C92D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3092" y="2864064"/>
              <a:ext cx="1441452" cy="9229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89C99501-9199-46DF-89BF-73C39079A7A3}"/>
                </a:ext>
              </a:extLst>
            </p:cNvPr>
            <p:cNvSpPr/>
            <p:nvPr/>
          </p:nvSpPr>
          <p:spPr>
            <a:xfrm>
              <a:off x="7312063" y="3961117"/>
              <a:ext cx="46989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Мясо и мясные изделия – высокоценные пищевые продукты, основной источник полноценного животного белка (содержание которого в них колеблется от 14 до 24%</a:t>
              </a:r>
              <a:endParaRPr lang="ru-RU" sz="1200" dirty="0"/>
            </a:p>
          </p:txBody>
        </p:sp>
        <p:pic>
          <p:nvPicPr>
            <p:cNvPr id="3090" name="Picture 18" descr="https://avatars.mds.yandex.net/get-zen_doc/964926/pub_5ad5acb277d0e6231c950517_5ad5ad339e29a26f27e7688e/scale_1200">
              <a:extLst>
                <a:ext uri="{FF2B5EF4-FFF2-40B4-BE49-F238E27FC236}">
                  <a16:creationId xmlns:a16="http://schemas.microsoft.com/office/drawing/2014/main" id="{E8523DD2-F378-47CD-BD06-0484E3D7D6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3562" y="3797677"/>
              <a:ext cx="1319417" cy="9945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4BAF51BB-185E-43AC-945B-05EC2EB5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768" y="33147"/>
            <a:ext cx="552232" cy="335970"/>
          </a:xfrm>
        </p:spPr>
        <p:txBody>
          <a:bodyPr/>
          <a:lstStyle/>
          <a:p>
            <a:fld id="{5E371015-6C92-4E5A-845E-81346E19733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3125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1939">
        <p15:prstTrans prst="pageCurlDouble"/>
      </p:transition>
    </mc:Choice>
    <mc:Fallback>
      <p:transition spd="slow" advClick="0" advTm="41939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8F8E30-A784-4B91-8F2E-370B59E1C43D}"/>
              </a:ext>
            </a:extLst>
          </p:cNvPr>
          <p:cNvSpPr txBox="1"/>
          <p:nvPr/>
        </p:nvSpPr>
        <p:spPr>
          <a:xfrm>
            <a:off x="1655961" y="18323"/>
            <a:ext cx="257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Витамины и минералы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3D5D0DF-2CB0-438A-9BD7-27E617ADFD01}"/>
              </a:ext>
            </a:extLst>
          </p:cNvPr>
          <p:cNvSpPr/>
          <p:nvPr/>
        </p:nvSpPr>
        <p:spPr>
          <a:xfrm>
            <a:off x="6095999" y="151219"/>
            <a:ext cx="59034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           Витаминно-минеральные комплексы 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- это неотъемлемая часть спортивного питания. Роль витаминов заключается в обеспечении ряда каталитических реакций, в процессе которых многие из них участвуют в образовании составных частей ферментов. Число известных витаминов, имеющих непосредственное значение для питания и здоровья, достигает двадцати. </a:t>
            </a:r>
            <a:r>
              <a:rPr lang="ru-RU" sz="1000" dirty="0">
                <a:solidFill>
                  <a:srgbClr val="000000"/>
                </a:solidFill>
                <a:latin typeface="Arial" panose="020B0604020202020204" pitchFamily="34" charset="0"/>
              </a:rPr>
              <a:t>Суточная потребность организма спортсмена в минералах примерно такая: 1000 мг кальция, 1500 мг фосфора, 30 мг железа, 4000 мг калия.</a:t>
            </a:r>
            <a:endParaRPr lang="ru-RU" sz="1000" dirty="0"/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07CE8894-1A40-49B9-8330-F42CF31F82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541033"/>
              </p:ext>
            </p:extLst>
          </p:nvPr>
        </p:nvGraphicFramePr>
        <p:xfrm>
          <a:off x="192505" y="465587"/>
          <a:ext cx="5571510" cy="63286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00809">
                  <a:extLst>
                    <a:ext uri="{9D8B030D-6E8A-4147-A177-3AD203B41FA5}">
                      <a16:colId xmlns:a16="http://schemas.microsoft.com/office/drawing/2014/main" val="3468381347"/>
                    </a:ext>
                  </a:extLst>
                </a:gridCol>
                <a:gridCol w="2540597">
                  <a:extLst>
                    <a:ext uri="{9D8B030D-6E8A-4147-A177-3AD203B41FA5}">
                      <a16:colId xmlns:a16="http://schemas.microsoft.com/office/drawing/2014/main" val="72246355"/>
                    </a:ext>
                  </a:extLst>
                </a:gridCol>
                <a:gridCol w="1730104">
                  <a:extLst>
                    <a:ext uri="{9D8B030D-6E8A-4147-A177-3AD203B41FA5}">
                      <a16:colId xmlns:a16="http://schemas.microsoft.com/office/drawing/2014/main" val="3774100815"/>
                    </a:ext>
                  </a:extLst>
                </a:gridCol>
              </a:tblGrid>
              <a:tr h="5851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Витамин 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(Ретинол)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Влияет на способность сращивания костей и формирования новых костных клеток, также очень важен для зрения.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Свиная и говяжья печень, сливочное масло, яичный желток, рыбий жир, морковь, помидоры, перец, дыня, арбуз.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1038991"/>
                  </a:ext>
                </a:extLst>
              </a:tr>
              <a:tr h="3544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Витамин </a:t>
                      </a: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Кальциферол)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Влияет на крепость костей, регулирует обмен фосфора и кальция.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Жирная рыба, печень животных, сливочное масло, мясо.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512114"/>
                  </a:ext>
                </a:extLst>
              </a:tr>
              <a:tr h="4698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Витамин Е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(Токоферол)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Замедляет окислительные процессы и процессы старения клеток, укрепляет сердечную мышцу, предотвращает образование тромбов.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Сливочное и растительные масла (подсолнечное, соевое, кукурузное, оливковое).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208325"/>
                  </a:ext>
                </a:extLst>
              </a:tr>
              <a:tr h="7123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Витамин К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Участвует в обмене веществ в соединительной ткани и костях, отвечает за нормальное свертывание крови, улучшает работу мышц, делает сосуды прочными, обеспечивает организм энергией.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Шпинат, капуста, морковь, листья салата, зеленый горошек.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583844"/>
                  </a:ext>
                </a:extLst>
              </a:tr>
              <a:tr h="4698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Витамин С (Аскорбиновая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кислота)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Играет важную роль в синтезе коллагеновых волокон, берет участие в обмене веществ и необходим для общего развития организма.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Фрукты (в особенности цитрусовые), овощи, ягоды, зелень.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062055"/>
                  </a:ext>
                </a:extLst>
              </a:tr>
              <a:tr h="5851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Витамин В1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(Тиамин)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Влияет на полное усвоение углеводов организмом. Его недостача может проявляться нарушениями в работе нервной системы, а также вызвать паралич нижних конечностей.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Зерновые и злаковые культуры, дрожжи, печень животных, овощи, фрукты.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688437"/>
                  </a:ext>
                </a:extLst>
              </a:tr>
              <a:tr h="4277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Витамин В2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(Рибофлавин)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Недостаток этого витамина может вызвать поражение кожи и слизистых оболочек и замедление роста.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Говяжья печень, почки животных, дрожжи, молоко.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079418"/>
                  </a:ext>
                </a:extLst>
              </a:tr>
              <a:tr h="4277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Витамин В6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(Пиридоксин)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Его недостаток нарушает процессы образования аминокислот.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Мясо, рыба, печень животных, пшеница, фасоль, дрожжи, горох.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878073"/>
                  </a:ext>
                </a:extLst>
              </a:tr>
              <a:tr h="4698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Витамин В9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(Фолиевая кислота)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Обеспечивает нормальное кроветворение. При недостатке развиваются различные формы анемии.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Зелень.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504051"/>
                  </a:ext>
                </a:extLst>
              </a:tr>
              <a:tr h="5700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Витамин В12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(Цианокобаламин)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Непосредственно участвует в процессе синтеза белка, способствует творению эритроцитов. Отсутствие может вызвать злокачественную анемию.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Печень и почки животных, молочные продукты, яичный желток.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802998"/>
                  </a:ext>
                </a:extLst>
              </a:tr>
              <a:tr h="3857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Витамин В5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(Пантотеновая кислота)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Влияет на рост, работу нервной системы, координацию движений.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Дрожжи, говяжья печень, яйца, зелень.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889787"/>
                  </a:ext>
                </a:extLst>
              </a:tr>
              <a:tr h="2855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Витамин Р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(Цитрин)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Укрепляет тонкие кровеносные сосуды, защищает организм от кровоизлияний.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Растения, богатые витамином С.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078294"/>
                  </a:ext>
                </a:extLst>
              </a:tr>
              <a:tr h="5851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Витамин РР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(Никотиновая кислота)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 недостатке возникает воспаление кожи, которое в свою очередь может негативно действовать на пищеварительные органы и нервную систему.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Картофель, морковь, говяжья печень, гречка, овсянка.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90" marR="5190" marT="5190" marB="51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8818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CE8F1B9-F442-4D1A-A4C9-529C0D5D781E}"/>
              </a:ext>
            </a:extLst>
          </p:cNvPr>
          <p:cNvSpPr txBox="1"/>
          <p:nvPr/>
        </p:nvSpPr>
        <p:spPr>
          <a:xfrm>
            <a:off x="6087979" y="1089164"/>
            <a:ext cx="591151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Минералы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 являются неорганическими соединениями. Их основная функция в организме человека заключается в участии в обменных процессах, а также поддержании баланса жидкости, мышечных сокращений и производстве энергии, строительстве мышц и костей. Именно благодаря им осуществляется нормальная работа сердца, зависит прочность костей, тонус мышц, насыщение крови кислородом. Недостаток минералов чаще всего проявляется в виде судорог, болей в костях, слабости, апатии и т.д. Минералы находятся в различных продуктах питания, а также в питьевой воде. Существует два вида минералов:</a:t>
            </a:r>
          </a:p>
          <a:p>
            <a:pPr algn="just"/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- макроэлементы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 - названы так, потому что организм нуждается в них в больших количествах. Примеры макроэлементов - кальций, магний, калий, натрий и фосфор;</a:t>
            </a:r>
          </a:p>
          <a:p>
            <a:pPr algn="just"/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- микроэлементы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 - нужны организму в ничтожных количествах, обычно в микрограммах. Примеры микроэлементов - хром, медь, кобальт, селен, железо и цинк. </a:t>
            </a:r>
          </a:p>
          <a:p>
            <a:pPr algn="just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  Хром</a:t>
            </a:r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 Ускоряет производство инсулина, улучшает углеводный обмен. Содержится в продуктах: свекла, соя, редис, персик, грибы. При его недостатке в организме в первую очередь страдают ногти, волосы и кости.</a:t>
            </a:r>
          </a:p>
          <a:p>
            <a:pPr algn="just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   Медь</a:t>
            </a:r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 В организме медь большей частью сосредоточена в печени. Входит в состав меланина, то есть участвует в процессе пигментации и выработке коллагена, помогает усвоению железа. Содержится в продуктах: подсолнух, кунжут, ламинария, грибы, какао. Симптомы недостатка в организме: облысение, сильная потеря веса, понижение уровня гемоглобина, дерматозы различной этиологии.</a:t>
            </a:r>
          </a:p>
          <a:p>
            <a:pPr algn="just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   Кобальт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 - существенная составляющая в процессе кроветворения, участник производства витамина В12 и инсулина. Содержится в продуктах: соль, соя, бобовые, груша, манка. Симптомы недостатка в организме: анемия, усталость, сонливость, «сон на ходу».</a:t>
            </a:r>
          </a:p>
          <a:p>
            <a:pPr algn="just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   Селен</a:t>
            </a:r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 Антиоксидант, предупреждает рост аномальных клеток, то есть предохраняет от возникновения и развития онкологических заболеваний, защищает от тяжелых металлов. Необходим для образования белков, то есть для нормальной работы печени, поджелудочной и щитовидной желез. Содержится в продуктах: пшеница и ее зародыши, семечки подсолнуха. Симптомы недостатка в организме: дисбактериоз, аллергические реакции, дистрофии мышц, рассеянный склероз, задержка развития, инфаркт, раковые опухоли.</a:t>
            </a:r>
          </a:p>
          <a:p>
            <a:pPr algn="just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  Железо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 – составная часть гемоглобина, стимулирующая процесс дыхания клеток. Отвечает за кроветворение. Особенно отвечает за состояние клеток кожи, желудочно-кишечного тракта, ротовой полости. Содержится в продуктах: орех лесной, кунжут, горчица, ламинария, гранат, яблоко, семечки тыквы. Симптомы недостатка в организме: усталость, сонливость.</a:t>
            </a:r>
          </a:p>
          <a:p>
            <a:pPr algn="just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   Цинк</a:t>
            </a:r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 Контролирует – обмен веществ (участвует в производстве гормона вилочковой железы), репродуктивную функцию, кроветворение. Содержится в продуктах: пшеничные зародыши, кунжут. Симптомы недостатка в организме: белые пятна на ногтях, повышенная утомляемость, частые инфекционные и аллергические заболевания.</a:t>
            </a:r>
          </a:p>
        </p:txBody>
      </p:sp>
      <p:pic>
        <p:nvPicPr>
          <p:cNvPr id="13" name="Инструментальная Красивая Музыка - Расслабляющая">
            <a:hlinkClick r:id="" action="ppaction://media"/>
            <a:extLst>
              <a:ext uri="{FF2B5EF4-FFF2-40B4-BE49-F238E27FC236}">
                <a16:creationId xmlns:a16="http://schemas.microsoft.com/office/drawing/2014/main" id="{D2E10700-CDD5-4C1A-8C76-0CE6B6FE3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265B5FC2-567A-432C-AB33-1C1901C55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1272" y="54843"/>
            <a:ext cx="490728" cy="296291"/>
          </a:xfrm>
        </p:spPr>
        <p:txBody>
          <a:bodyPr/>
          <a:lstStyle/>
          <a:p>
            <a:fld id="{5E371015-6C92-4E5A-845E-81346E197336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64534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6641">
        <p15:prstTrans prst="pageCurlDouble"/>
      </p:transition>
    </mc:Choice>
    <mc:Fallback>
      <p:transition spd="slow" advClick="0" advTm="466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1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starsports.life/upload/catalog/file/4605-646f.jpg">
            <a:extLst>
              <a:ext uri="{FF2B5EF4-FFF2-40B4-BE49-F238E27FC236}">
                <a16:creationId xmlns:a16="http://schemas.microsoft.com/office/drawing/2014/main" id="{11924611-238B-4E77-BD82-A70F969D1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58" y="50549"/>
            <a:ext cx="2771466" cy="17645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cdnimg.rg.ru/img/content/201/71/93/shcherbakova.jpg">
            <a:extLst>
              <a:ext uri="{FF2B5EF4-FFF2-40B4-BE49-F238E27FC236}">
                <a16:creationId xmlns:a16="http://schemas.microsoft.com/office/drawing/2014/main" id="{55A77358-7833-44DB-AFB7-9D5465268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120" y="2373268"/>
            <a:ext cx="2641600" cy="1940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E0F41A-0500-409C-84B6-FB21805D8897}"/>
              </a:ext>
            </a:extLst>
          </p:cNvPr>
          <p:cNvSpPr txBox="1"/>
          <p:nvPr/>
        </p:nvSpPr>
        <p:spPr>
          <a:xfrm>
            <a:off x="3558913" y="1121416"/>
            <a:ext cx="7495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«КРАСОТА ТРЕБУЕТ НЕ ЖЕРТВ, А РЕГУЛЯРНЫХ ТРЕНИРОВОК»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2240D-82FA-4AC2-9819-619414FB01E8}"/>
              </a:ext>
            </a:extLst>
          </p:cNvPr>
          <p:cNvSpPr txBox="1"/>
          <p:nvPr/>
        </p:nvSpPr>
        <p:spPr>
          <a:xfrm>
            <a:off x="3023524" y="256173"/>
            <a:ext cx="6382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«КРАСИВО ТЕЛО = 70% ПИТАНИЕ+30% ТРЕНИРОВКИ»</a:t>
            </a:r>
          </a:p>
        </p:txBody>
      </p:sp>
      <p:pic>
        <p:nvPicPr>
          <p:cNvPr id="4106" name="Picture 10" descr="https://avatars.mds.yandex.net/get-o-yandex/3916340/92c7786440340fbe28749b363d58f8fd/778x1036">
            <a:extLst>
              <a:ext uri="{FF2B5EF4-FFF2-40B4-BE49-F238E27FC236}">
                <a16:creationId xmlns:a16="http://schemas.microsoft.com/office/drawing/2014/main" id="{0E4F4BBC-08EF-4A1C-943B-7167990E1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83" y="4307110"/>
            <a:ext cx="1816100" cy="2283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29C88F-94EB-4CCD-8755-087DB69BF256}"/>
              </a:ext>
            </a:extLst>
          </p:cNvPr>
          <p:cNvSpPr txBox="1"/>
          <p:nvPr/>
        </p:nvSpPr>
        <p:spPr>
          <a:xfrm>
            <a:off x="2382620" y="4307110"/>
            <a:ext cx="6443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«ЕДИНСТВЕННЫЙ В МИРЕ ЧЕЛОВЕК ОТ КОТОРОГО </a:t>
            </a:r>
          </a:p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ЗАВИСИТ ТВОЙ УСПЕХ-ЭТО ТЫ САМ!»</a:t>
            </a:r>
          </a:p>
        </p:txBody>
      </p:sp>
      <p:pic>
        <p:nvPicPr>
          <p:cNvPr id="4108" name="Picture 12" descr="http://i.mycdn.me/i?r=AzEPZsRbOZEKgBhR0XGMT1RkJ4eHNcnZZMFlwTBzkxM7HKaKTM5SRkZCeTgDn6uOyic">
            <a:extLst>
              <a:ext uri="{FF2B5EF4-FFF2-40B4-BE49-F238E27FC236}">
                <a16:creationId xmlns:a16="http://schemas.microsoft.com/office/drawing/2014/main" id="{3B3754FF-1638-44B0-9538-85FCDE069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1" y="1899764"/>
            <a:ext cx="3789209" cy="1772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AF34B6-9B8B-4516-BE63-FCB60CFBFB40}"/>
              </a:ext>
            </a:extLst>
          </p:cNvPr>
          <p:cNvSpPr txBox="1"/>
          <p:nvPr/>
        </p:nvSpPr>
        <p:spPr>
          <a:xfrm>
            <a:off x="4241800" y="1935989"/>
            <a:ext cx="774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«СЕБЯ НЕВОЗМОЖНО НАЙТИ, СЕБЯ МОЖНО ТОЛЬКО СОЗДАТЬ»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A8EB87-A796-4A2E-95E9-13BA3BC969C9}"/>
              </a:ext>
            </a:extLst>
          </p:cNvPr>
          <p:cNvSpPr txBox="1"/>
          <p:nvPr/>
        </p:nvSpPr>
        <p:spPr>
          <a:xfrm>
            <a:off x="7653138" y="3020186"/>
            <a:ext cx="4049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«КАЖДОЕ УТРО ЭТО ТВОЙ ШАНС</a:t>
            </a:r>
          </a:p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СТАТЬ ЛУЧШЕ»</a:t>
            </a:r>
          </a:p>
        </p:txBody>
      </p:sp>
      <p:pic>
        <p:nvPicPr>
          <p:cNvPr id="4110" name="Picture 14" descr="https://imgtest.mir24.tv/uploaded/images/crops/2019/September/1200x600_0x407_wide_crop_75d86a59a348bbfacea1e89c9d95133aedf4b23f81e5c4fdd0ec4cca4bab2603.jpg">
            <a:extLst>
              <a:ext uri="{FF2B5EF4-FFF2-40B4-BE49-F238E27FC236}">
                <a16:creationId xmlns:a16="http://schemas.microsoft.com/office/drawing/2014/main" id="{583C9C63-55EA-485C-B9B2-2890C1508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120" y="4948288"/>
            <a:ext cx="3606800" cy="1803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4469CA-9AF1-4BCB-8BE8-0A0E8B861599}"/>
              </a:ext>
            </a:extLst>
          </p:cNvPr>
          <p:cNvSpPr txBox="1"/>
          <p:nvPr/>
        </p:nvSpPr>
        <p:spPr>
          <a:xfrm>
            <a:off x="8468229" y="5126631"/>
            <a:ext cx="3043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«ПИТАЙСЯ ПРАВИЛЬНО,</a:t>
            </a:r>
          </a:p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ТРЕНИРУЙСЯ ТЯЖЕЛО,</a:t>
            </a:r>
          </a:p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УЛЫБАЙСЯ ЧАЩЕ!»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5478560-BDBA-41AE-9DB3-BEFF84EBC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2910" y="175228"/>
            <a:ext cx="637032" cy="393827"/>
          </a:xfrm>
        </p:spPr>
        <p:txBody>
          <a:bodyPr/>
          <a:lstStyle/>
          <a:p>
            <a:fld id="{5E371015-6C92-4E5A-845E-81346E197336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9378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26273">
        <p15:prstTrans prst="pageCurlDouble"/>
      </p:transition>
    </mc:Choice>
    <mc:Fallback>
      <p:transition spd="slow" advClick="0" advTm="26273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10090</TotalTime>
  <Words>2552</Words>
  <Application>Microsoft Office PowerPoint</Application>
  <PresentationFormat>Широкоэкранный</PresentationFormat>
  <Paragraphs>121</Paragraphs>
  <Slides>6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Marina-PC</dc:creator>
  <cp:lastModifiedBy>Marina-PC</cp:lastModifiedBy>
  <cp:revision>74</cp:revision>
  <dcterms:created xsi:type="dcterms:W3CDTF">2021-03-30T13:59:01Z</dcterms:created>
  <dcterms:modified xsi:type="dcterms:W3CDTF">2021-06-02T20:16:01Z</dcterms:modified>
</cp:coreProperties>
</file>